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</p:sldMasterIdLst>
  <p:notesMasterIdLst>
    <p:notesMasterId r:id="rId33"/>
  </p:notesMasterIdLst>
  <p:sldIdLst>
    <p:sldId id="310" r:id="rId3"/>
    <p:sldId id="295" r:id="rId4"/>
    <p:sldId id="336" r:id="rId5"/>
    <p:sldId id="337" r:id="rId6"/>
    <p:sldId id="312" r:id="rId7"/>
    <p:sldId id="269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290" r:id="rId27"/>
    <p:sldId id="271" r:id="rId28"/>
    <p:sldId id="275" r:id="rId29"/>
    <p:sldId id="274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  <a:srgbClr val="1A2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70BB-F7E9-4E19-8282-81EC69379E3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B27-3137-4AE6-BFE5-AA07D8EF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B27-3137-4AE6-BFE5-AA07D8EF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8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3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4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2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29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06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8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751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1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E64A-3822-45C8-ADEA-444E474A194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1A4C-37D3-413C-9D53-05738E266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9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5"/>
            <a:ext cx="9144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lược đồ tự nhiên Bắc Mĩ và trả lời nhanh các cây hỏi sau: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9087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 Bắc Mỹ có các quốc gia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073" y="4887902"/>
            <a:ext cx="672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4. Tên eo đất phía Nam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532" y="22723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 Bắc Mĩ nằm giữa 2 đại dương nào?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8623" y="38105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 Tên dạy núi phía Tây là gì?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532" y="1610535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951" y="3028749"/>
            <a:ext cx="540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532" y="4365104"/>
            <a:ext cx="460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Cóoc -đi-e.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532" y="5445224"/>
            <a:ext cx="295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 đất Trung Mĩ.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04664"/>
            <a:ext cx="57961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6688" y="1556792"/>
            <a:ext cx="105131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6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8763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libri"/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9900" y="2453173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 dày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4958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844" y="227112"/>
            <a:ext cx="7613646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76672"/>
            <a:ext cx="645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ngòi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8920" y="2360712"/>
            <a:ext cx="663753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9" y="2513112"/>
            <a:ext cx="403004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9657" y="2971580"/>
            <a:ext cx="43222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9643" y="4341912"/>
            <a:ext cx="243397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914400"/>
            <a:ext cx="59436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Đại Tây Dương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Mưa và băng, tuyết tan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914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Mi-xi-xi-pi – Mit-xu-ri.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9706" y="116632"/>
            <a:ext cx="672368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301906"/>
            <a:ext cx="43273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16" y="2250232"/>
            <a:ext cx="5861676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19" y="2402632"/>
            <a:ext cx="3558974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3754" y="2859832"/>
            <a:ext cx="301703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6410" y="4231432"/>
            <a:ext cx="2149467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9064" y="304800"/>
            <a:ext cx="6817737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800" y="807057"/>
            <a:ext cx="414193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-xi-xi-pi –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Mit-xu-ri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32" y="2438400"/>
            <a:ext cx="5943668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45" y="2590800"/>
            <a:ext cx="3608756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960" y="3048000"/>
            <a:ext cx="305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prstClr val="black"/>
                </a:solidFill>
                <a:latin typeface="Calibri"/>
              </a:rPr>
              <a:t>Mê-hi-cô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5952" y="4419600"/>
            <a:ext cx="2179533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36462" y="424304"/>
            <a:ext cx="819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5560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TỰ 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MĨ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8289"/>
            <a:ext cx="9036496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704" y="548681"/>
            <a:ext cx="4797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châu Mĩ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Calibri"/>
              </a:rPr>
              <a:t>Bắc Mĩ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84" y="620689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Calibri"/>
              </a:rPr>
              <a:t>Đồng bằng trung tâm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80652"/>
            <a:ext cx="5943600" cy="1782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224" y="914401"/>
            <a:ext cx="5927576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20000"/>
              </a:lnSpc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438400"/>
            <a:ext cx="518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048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Calibri"/>
              </a:rPr>
              <a:t>Hồ Thượng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419600"/>
            <a:ext cx="1900084" cy="1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04" y="476673"/>
            <a:ext cx="892899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785604"/>
            <a:ext cx="7200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54362"/>
              </p:ext>
            </p:extLst>
          </p:nvPr>
        </p:nvGraphicFramePr>
        <p:xfrm>
          <a:off x="1635764" y="3717032"/>
          <a:ext cx="8928992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85235">
                  <a:extLst>
                    <a:ext uri="{9D8B030D-6E8A-4147-A177-3AD203B41FA5}">
                      <a16:colId xmlns:a16="http://schemas.microsoft.com/office/drawing/2014/main" xmlns="" val="1026843886"/>
                    </a:ext>
                  </a:extLst>
                </a:gridCol>
                <a:gridCol w="1785235">
                  <a:extLst>
                    <a:ext uri="{9D8B030D-6E8A-4147-A177-3AD203B41FA5}">
                      <a16:colId xmlns:a16="http://schemas.microsoft.com/office/drawing/2014/main" xmlns="" val="4121284579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xmlns="" val="4064179898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xmlns="" val="3888363254"/>
                    </a:ext>
                  </a:extLst>
                </a:gridCol>
                <a:gridCol w="1786174">
                  <a:extLst>
                    <a:ext uri="{9D8B030D-6E8A-4147-A177-3AD203B41FA5}">
                      <a16:colId xmlns:a16="http://schemas.microsoft.com/office/drawing/2014/main" xmlns="" val="3084237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vật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87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3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68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839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64580"/>
              </p:ext>
            </p:extLst>
          </p:nvPr>
        </p:nvGraphicFramePr>
        <p:xfrm>
          <a:off x="1552397" y="404664"/>
          <a:ext cx="9144000" cy="5991242"/>
        </p:xfrm>
        <a:graphic>
          <a:graphicData uri="http://schemas.openxmlformats.org/drawingml/2006/table">
            <a:tbl>
              <a:tblPr firstRow="1" firstCol="1" bandRow="1"/>
              <a:tblGrid>
                <a:gridCol w="1187624">
                  <a:extLst>
                    <a:ext uri="{9D8B030D-6E8A-4147-A177-3AD203B41FA5}">
                      <a16:colId xmlns:a16="http://schemas.microsoft.com/office/drawing/2014/main" xmlns="" val="74942515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xmlns="" val="3509350215"/>
                    </a:ext>
                  </a:extLst>
                </a:gridCol>
                <a:gridCol w="1147075">
                  <a:extLst>
                    <a:ext uri="{9D8B030D-6E8A-4147-A177-3AD203B41FA5}">
                      <a16:colId xmlns:a16="http://schemas.microsoft.com/office/drawing/2014/main" xmlns="" val="26259322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633519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706515460"/>
                    </a:ext>
                  </a:extLst>
                </a:gridCol>
                <a:gridCol w="35496">
                  <a:extLst>
                    <a:ext uri="{9D8B030D-6E8A-4147-A177-3AD203B41FA5}">
                      <a16:colId xmlns:a16="http://schemas.microsoft.com/office/drawing/2014/main" xmlns="" val="1877442697"/>
                    </a:ext>
                  </a:extLst>
                </a:gridCol>
              </a:tblGrid>
              <a:tr h="892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bố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 vật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1035807"/>
                  </a:ext>
                </a:extLst>
              </a:tr>
              <a:tr h="119708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lạnh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các đảo và quần đảo phía Bắc, rìa bắc bán đảo A-la-xca và Ca-na-đa.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 nghiệt.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9936536"/>
                  </a:ext>
                </a:extLst>
              </a:tr>
              <a:tr h="167563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ôn hòa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lớn miền núi phía Tây, miền đồng bằng trung tâm, miền núi và sơn nguyên phía Đông.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ôn hòa với 4 mùa rõ rệt.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 rừng lá kim, rừng lá rộng, rừng hỗn hợp và thảo nguyên.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gặm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5097154"/>
                  </a:ext>
                </a:extLst>
              </a:tr>
              <a:tr h="2011324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Đới nóng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rìa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 hậu nóng ẩm, điều hòa.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Rừng cận nhiệt ẩm, rừng và cây bụi lá cứng cận nhiệt Địa Trung Hải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sói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61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8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502150" cy="70485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51984" y="1628800"/>
            <a:ext cx="4258816" cy="4391000"/>
          </a:xfrm>
          <a:prstGeom prst="rect">
            <a:avLst/>
          </a:prstGeom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6000" y="2286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51054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248401" y="2057401"/>
            <a:ext cx="329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172200" y="26670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72200" y="3276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172200" y="38862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Nam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4495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172200" y="5410201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14700" y="1095494"/>
            <a:ext cx="33302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7852792" y="1087834"/>
            <a:ext cx="33144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66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133600" y="35814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981200" y="1600200"/>
            <a:ext cx="3581400" cy="44196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495800" y="2514600"/>
            <a:ext cx="1752600" cy="335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4495800" y="2514600"/>
            <a:ext cx="17526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4495800" y="3505200"/>
            <a:ext cx="1676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495800" y="3886200"/>
            <a:ext cx="16764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495800" y="2362200"/>
            <a:ext cx="17526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4495800" y="5334000"/>
            <a:ext cx="1676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/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12" grpId="0" animBg="1"/>
      <p:bldP spid="51213" grpId="0" animBg="1"/>
      <p:bldP spid="51214" grpId="0"/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Mit-xu-ri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-xi-xi-pi?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2484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6" name="Rectangle 4"/>
          <p:cNvSpPr>
            <a:spLocks noChangeArrowheads="1"/>
          </p:cNvSpPr>
          <p:nvPr/>
        </p:nvSpPr>
        <p:spPr bwMode="auto">
          <a:xfrm rot="3412490">
            <a:off x="4884448" y="3060185"/>
            <a:ext cx="184731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vi-VN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524000" y="5105400"/>
            <a:ext cx="2209800" cy="609600"/>
          </a:xfrm>
          <a:prstGeom prst="wedgeRectCallout">
            <a:avLst>
              <a:gd name="adj1" fmla="val 74552"/>
              <a:gd name="adj2" fmla="val -3405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S.Mit-xu-ri</a:t>
            </a:r>
            <a:endParaRPr lang="vi-VN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8243094" y="1515269"/>
            <a:ext cx="2590800" cy="609600"/>
          </a:xfrm>
          <a:prstGeom prst="wedgeRectCallout">
            <a:avLst>
              <a:gd name="adj1" fmla="val -144912"/>
              <a:gd name="adj2" fmla="val 370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S.Mi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-xi-xi-pi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41" name="Freeform 9"/>
          <p:cNvSpPr>
            <a:spLocks/>
          </p:cNvSpPr>
          <p:nvPr/>
        </p:nvSpPr>
        <p:spPr bwMode="auto">
          <a:xfrm>
            <a:off x="5148263" y="3556000"/>
            <a:ext cx="222250" cy="508000"/>
          </a:xfrm>
          <a:custGeom>
            <a:avLst/>
            <a:gdLst>
              <a:gd name="T0" fmla="*/ 67 w 140"/>
              <a:gd name="T1" fmla="*/ 0 h 320"/>
              <a:gd name="T2" fmla="*/ 12 w 140"/>
              <a:gd name="T3" fmla="*/ 27 h 320"/>
              <a:gd name="T4" fmla="*/ 67 w 140"/>
              <a:gd name="T5" fmla="*/ 91 h 320"/>
              <a:gd name="T6" fmla="*/ 122 w 140"/>
              <a:gd name="T7" fmla="*/ 155 h 320"/>
              <a:gd name="T8" fmla="*/ 76 w 140"/>
              <a:gd name="T9" fmla="*/ 265 h 320"/>
              <a:gd name="T10" fmla="*/ 67 w 140"/>
              <a:gd name="T11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20">
                <a:moveTo>
                  <a:pt x="67" y="0"/>
                </a:moveTo>
                <a:cubicBezTo>
                  <a:pt x="56" y="4"/>
                  <a:pt x="17" y="13"/>
                  <a:pt x="12" y="27"/>
                </a:cubicBezTo>
                <a:cubicBezTo>
                  <a:pt x="0" y="58"/>
                  <a:pt x="47" y="85"/>
                  <a:pt x="67" y="91"/>
                </a:cubicBezTo>
                <a:cubicBezTo>
                  <a:pt x="87" y="112"/>
                  <a:pt x="101" y="135"/>
                  <a:pt x="122" y="155"/>
                </a:cubicBezTo>
                <a:cubicBezTo>
                  <a:pt x="140" y="211"/>
                  <a:pt x="121" y="235"/>
                  <a:pt x="76" y="265"/>
                </a:cubicBezTo>
                <a:cubicBezTo>
                  <a:pt x="64" y="302"/>
                  <a:pt x="67" y="283"/>
                  <a:pt x="67" y="3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3527425" y="3135314"/>
            <a:ext cx="420688" cy="479425"/>
          </a:xfrm>
          <a:custGeom>
            <a:avLst/>
            <a:gdLst>
              <a:gd name="T0" fmla="*/ 265 w 265"/>
              <a:gd name="T1" fmla="*/ 302 h 302"/>
              <a:gd name="T2" fmla="*/ 210 w 265"/>
              <a:gd name="T3" fmla="*/ 274 h 302"/>
              <a:gd name="T4" fmla="*/ 201 w 265"/>
              <a:gd name="T5" fmla="*/ 247 h 302"/>
              <a:gd name="T6" fmla="*/ 183 w 265"/>
              <a:gd name="T7" fmla="*/ 228 h 302"/>
              <a:gd name="T8" fmla="*/ 210 w 265"/>
              <a:gd name="T9" fmla="*/ 155 h 302"/>
              <a:gd name="T10" fmla="*/ 228 w 265"/>
              <a:gd name="T11" fmla="*/ 100 h 302"/>
              <a:gd name="T12" fmla="*/ 201 w 265"/>
              <a:gd name="T13" fmla="*/ 82 h 302"/>
              <a:gd name="T14" fmla="*/ 27 w 265"/>
              <a:gd name="T15" fmla="*/ 36 h 302"/>
              <a:gd name="T16" fmla="*/ 0 w 265"/>
              <a:gd name="T1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" h="302">
                <a:moveTo>
                  <a:pt x="265" y="302"/>
                </a:moveTo>
                <a:cubicBezTo>
                  <a:pt x="248" y="296"/>
                  <a:pt x="222" y="289"/>
                  <a:pt x="210" y="274"/>
                </a:cubicBezTo>
                <a:cubicBezTo>
                  <a:pt x="204" y="267"/>
                  <a:pt x="206" y="255"/>
                  <a:pt x="201" y="247"/>
                </a:cubicBezTo>
                <a:cubicBezTo>
                  <a:pt x="197" y="239"/>
                  <a:pt x="189" y="234"/>
                  <a:pt x="183" y="228"/>
                </a:cubicBezTo>
                <a:cubicBezTo>
                  <a:pt x="167" y="186"/>
                  <a:pt x="164" y="170"/>
                  <a:pt x="210" y="155"/>
                </a:cubicBezTo>
                <a:cubicBezTo>
                  <a:pt x="216" y="137"/>
                  <a:pt x="222" y="118"/>
                  <a:pt x="228" y="100"/>
                </a:cubicBezTo>
                <a:cubicBezTo>
                  <a:pt x="231" y="90"/>
                  <a:pt x="211" y="86"/>
                  <a:pt x="201" y="82"/>
                </a:cubicBezTo>
                <a:cubicBezTo>
                  <a:pt x="145" y="58"/>
                  <a:pt x="86" y="45"/>
                  <a:pt x="27" y="36"/>
                </a:cubicBezTo>
                <a:cubicBezTo>
                  <a:pt x="7" y="5"/>
                  <a:pt x="17" y="17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4" name="Freeform 12"/>
          <p:cNvSpPr>
            <a:spLocks/>
          </p:cNvSpPr>
          <p:nvPr/>
        </p:nvSpPr>
        <p:spPr bwMode="auto">
          <a:xfrm>
            <a:off x="4151313" y="2859088"/>
            <a:ext cx="855662" cy="203200"/>
          </a:xfrm>
          <a:custGeom>
            <a:avLst/>
            <a:gdLst>
              <a:gd name="T0" fmla="*/ 539 w 539"/>
              <a:gd name="T1" fmla="*/ 119 h 128"/>
              <a:gd name="T2" fmla="*/ 375 w 539"/>
              <a:gd name="T3" fmla="*/ 73 h 128"/>
              <a:gd name="T4" fmla="*/ 283 w 539"/>
              <a:gd name="T5" fmla="*/ 82 h 128"/>
              <a:gd name="T6" fmla="*/ 247 w 539"/>
              <a:gd name="T7" fmla="*/ 101 h 128"/>
              <a:gd name="T8" fmla="*/ 91 w 539"/>
              <a:gd name="T9" fmla="*/ 0 h 128"/>
              <a:gd name="T10" fmla="*/ 0 w 539"/>
              <a:gd name="T11" fmla="*/ 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9" h="128">
                <a:moveTo>
                  <a:pt x="539" y="119"/>
                </a:moveTo>
                <a:cubicBezTo>
                  <a:pt x="484" y="108"/>
                  <a:pt x="429" y="91"/>
                  <a:pt x="375" y="73"/>
                </a:cubicBezTo>
                <a:cubicBezTo>
                  <a:pt x="344" y="76"/>
                  <a:pt x="312" y="71"/>
                  <a:pt x="283" y="82"/>
                </a:cubicBezTo>
                <a:cubicBezTo>
                  <a:pt x="224" y="103"/>
                  <a:pt x="328" y="128"/>
                  <a:pt x="247" y="101"/>
                </a:cubicBezTo>
                <a:cubicBezTo>
                  <a:pt x="215" y="2"/>
                  <a:pt x="194" y="11"/>
                  <a:pt x="91" y="0"/>
                </a:cubicBezTo>
                <a:cubicBezTo>
                  <a:pt x="12" y="10"/>
                  <a:pt x="43" y="9"/>
                  <a:pt x="0" y="9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5" name="Freeform 13"/>
          <p:cNvSpPr>
            <a:spLocks/>
          </p:cNvSpPr>
          <p:nvPr/>
        </p:nvSpPr>
        <p:spPr bwMode="auto">
          <a:xfrm>
            <a:off x="4194175" y="3005138"/>
            <a:ext cx="769938" cy="144462"/>
          </a:xfrm>
          <a:custGeom>
            <a:avLst/>
            <a:gdLst>
              <a:gd name="T0" fmla="*/ 0 w 485"/>
              <a:gd name="T1" fmla="*/ 0 h 91"/>
              <a:gd name="T2" fmla="*/ 55 w 485"/>
              <a:gd name="T3" fmla="*/ 18 h 91"/>
              <a:gd name="T4" fmla="*/ 110 w 485"/>
              <a:gd name="T5" fmla="*/ 91 h 91"/>
              <a:gd name="T6" fmla="*/ 329 w 485"/>
              <a:gd name="T7" fmla="*/ 54 h 91"/>
              <a:gd name="T8" fmla="*/ 485 w 485"/>
              <a:gd name="T9" fmla="*/ 2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91">
                <a:moveTo>
                  <a:pt x="0" y="0"/>
                </a:moveTo>
                <a:cubicBezTo>
                  <a:pt x="18" y="6"/>
                  <a:pt x="44" y="2"/>
                  <a:pt x="55" y="18"/>
                </a:cubicBezTo>
                <a:cubicBezTo>
                  <a:pt x="76" y="50"/>
                  <a:pt x="78" y="70"/>
                  <a:pt x="110" y="91"/>
                </a:cubicBezTo>
                <a:cubicBezTo>
                  <a:pt x="295" y="81"/>
                  <a:pt x="228" y="91"/>
                  <a:pt x="329" y="54"/>
                </a:cubicBezTo>
                <a:cubicBezTo>
                  <a:pt x="376" y="10"/>
                  <a:pt x="414" y="27"/>
                  <a:pt x="485" y="27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6" name="Freeform 14"/>
          <p:cNvSpPr>
            <a:spLocks/>
          </p:cNvSpPr>
          <p:nvPr/>
        </p:nvSpPr>
        <p:spPr bwMode="auto">
          <a:xfrm>
            <a:off x="5037138" y="3251200"/>
            <a:ext cx="101600" cy="304800"/>
          </a:xfrm>
          <a:custGeom>
            <a:avLst/>
            <a:gdLst>
              <a:gd name="T0" fmla="*/ 0 w 64"/>
              <a:gd name="T1" fmla="*/ 192 h 192"/>
              <a:gd name="T2" fmla="*/ 27 w 64"/>
              <a:gd name="T3" fmla="*/ 91 h 192"/>
              <a:gd name="T4" fmla="*/ 64 w 6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92">
                <a:moveTo>
                  <a:pt x="0" y="192"/>
                </a:moveTo>
                <a:cubicBezTo>
                  <a:pt x="5" y="168"/>
                  <a:pt x="14" y="111"/>
                  <a:pt x="27" y="91"/>
                </a:cubicBezTo>
                <a:cubicBezTo>
                  <a:pt x="45" y="63"/>
                  <a:pt x="64" y="35"/>
                  <a:pt x="64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7" name="Freeform 15"/>
          <p:cNvSpPr>
            <a:spLocks/>
          </p:cNvSpPr>
          <p:nvPr/>
        </p:nvSpPr>
        <p:spPr bwMode="auto">
          <a:xfrm>
            <a:off x="5138739" y="2816226"/>
            <a:ext cx="422275" cy="246063"/>
          </a:xfrm>
          <a:custGeom>
            <a:avLst/>
            <a:gdLst>
              <a:gd name="T0" fmla="*/ 0 w 266"/>
              <a:gd name="T1" fmla="*/ 155 h 155"/>
              <a:gd name="T2" fmla="*/ 9 w 266"/>
              <a:gd name="T3" fmla="*/ 100 h 155"/>
              <a:gd name="T4" fmla="*/ 82 w 266"/>
              <a:gd name="T5" fmla="*/ 82 h 155"/>
              <a:gd name="T6" fmla="*/ 256 w 266"/>
              <a:gd name="T7" fmla="*/ 36 h 155"/>
              <a:gd name="T8" fmla="*/ 265 w 266"/>
              <a:gd name="T9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55">
                <a:moveTo>
                  <a:pt x="0" y="155"/>
                </a:moveTo>
                <a:cubicBezTo>
                  <a:pt x="3" y="137"/>
                  <a:pt x="0" y="116"/>
                  <a:pt x="9" y="100"/>
                </a:cubicBezTo>
                <a:cubicBezTo>
                  <a:pt x="13" y="94"/>
                  <a:pt x="71" y="84"/>
                  <a:pt x="82" y="82"/>
                </a:cubicBezTo>
                <a:cubicBezTo>
                  <a:pt x="140" y="69"/>
                  <a:pt x="199" y="54"/>
                  <a:pt x="256" y="36"/>
                </a:cubicBezTo>
                <a:cubicBezTo>
                  <a:pt x="266" y="6"/>
                  <a:pt x="265" y="0"/>
                  <a:pt x="265" y="18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8" name="Freeform 16"/>
          <p:cNvSpPr>
            <a:spLocks/>
          </p:cNvSpPr>
          <p:nvPr/>
        </p:nvSpPr>
        <p:spPr bwMode="auto">
          <a:xfrm>
            <a:off x="4033838" y="4165601"/>
            <a:ext cx="639762" cy="841375"/>
          </a:xfrm>
          <a:custGeom>
            <a:avLst/>
            <a:gdLst>
              <a:gd name="T0" fmla="*/ 120 w 403"/>
              <a:gd name="T1" fmla="*/ 0 h 530"/>
              <a:gd name="T2" fmla="*/ 83 w 403"/>
              <a:gd name="T3" fmla="*/ 9 h 530"/>
              <a:gd name="T4" fmla="*/ 74 w 403"/>
              <a:gd name="T5" fmla="*/ 37 h 530"/>
              <a:gd name="T6" fmla="*/ 19 w 403"/>
              <a:gd name="T7" fmla="*/ 101 h 530"/>
              <a:gd name="T8" fmla="*/ 56 w 403"/>
              <a:gd name="T9" fmla="*/ 247 h 530"/>
              <a:gd name="T10" fmla="*/ 101 w 403"/>
              <a:gd name="T11" fmla="*/ 357 h 530"/>
              <a:gd name="T12" fmla="*/ 238 w 403"/>
              <a:gd name="T13" fmla="*/ 347 h 530"/>
              <a:gd name="T14" fmla="*/ 312 w 403"/>
              <a:gd name="T15" fmla="*/ 466 h 530"/>
              <a:gd name="T16" fmla="*/ 403 w 403"/>
              <a:gd name="T17" fmla="*/ 53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3" h="530">
                <a:moveTo>
                  <a:pt x="120" y="0"/>
                </a:moveTo>
                <a:cubicBezTo>
                  <a:pt x="108" y="3"/>
                  <a:pt x="93" y="1"/>
                  <a:pt x="83" y="9"/>
                </a:cubicBezTo>
                <a:cubicBezTo>
                  <a:pt x="75" y="15"/>
                  <a:pt x="78" y="28"/>
                  <a:pt x="74" y="37"/>
                </a:cubicBezTo>
                <a:cubicBezTo>
                  <a:pt x="61" y="63"/>
                  <a:pt x="38" y="80"/>
                  <a:pt x="19" y="101"/>
                </a:cubicBezTo>
                <a:cubicBezTo>
                  <a:pt x="0" y="159"/>
                  <a:pt x="13" y="207"/>
                  <a:pt x="56" y="247"/>
                </a:cubicBezTo>
                <a:cubicBezTo>
                  <a:pt x="70" y="290"/>
                  <a:pt x="78" y="321"/>
                  <a:pt x="101" y="357"/>
                </a:cubicBezTo>
                <a:cubicBezTo>
                  <a:pt x="158" y="348"/>
                  <a:pt x="184" y="336"/>
                  <a:pt x="238" y="347"/>
                </a:cubicBezTo>
                <a:cubicBezTo>
                  <a:pt x="275" y="384"/>
                  <a:pt x="270" y="426"/>
                  <a:pt x="312" y="466"/>
                </a:cubicBezTo>
                <a:cubicBezTo>
                  <a:pt x="327" y="511"/>
                  <a:pt x="358" y="530"/>
                  <a:pt x="403" y="53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4397376" y="1579563"/>
            <a:ext cx="327025" cy="1090612"/>
          </a:xfrm>
          <a:custGeom>
            <a:avLst/>
            <a:gdLst>
              <a:gd name="T0" fmla="*/ 128 w 206"/>
              <a:gd name="T1" fmla="*/ 687 h 687"/>
              <a:gd name="T2" fmla="*/ 192 w 206"/>
              <a:gd name="T3" fmla="*/ 632 h 687"/>
              <a:gd name="T4" fmla="*/ 156 w 206"/>
              <a:gd name="T5" fmla="*/ 477 h 687"/>
              <a:gd name="T6" fmla="*/ 55 w 206"/>
              <a:gd name="T7" fmla="*/ 450 h 687"/>
              <a:gd name="T8" fmla="*/ 0 w 206"/>
              <a:gd name="T9" fmla="*/ 386 h 687"/>
              <a:gd name="T10" fmla="*/ 28 w 206"/>
              <a:gd name="T11" fmla="*/ 248 h 687"/>
              <a:gd name="T12" fmla="*/ 9 w 206"/>
              <a:gd name="T13" fmla="*/ 84 h 687"/>
              <a:gd name="T14" fmla="*/ 55 w 206"/>
              <a:gd name="T15" fmla="*/ 2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687">
                <a:moveTo>
                  <a:pt x="128" y="687"/>
                </a:moveTo>
                <a:cubicBezTo>
                  <a:pt x="167" y="674"/>
                  <a:pt x="165" y="660"/>
                  <a:pt x="192" y="632"/>
                </a:cubicBezTo>
                <a:cubicBezTo>
                  <a:pt x="206" y="591"/>
                  <a:pt x="195" y="508"/>
                  <a:pt x="156" y="477"/>
                </a:cubicBezTo>
                <a:cubicBezTo>
                  <a:pt x="132" y="458"/>
                  <a:pt x="84" y="459"/>
                  <a:pt x="55" y="450"/>
                </a:cubicBezTo>
                <a:cubicBezTo>
                  <a:pt x="35" y="429"/>
                  <a:pt x="21" y="406"/>
                  <a:pt x="0" y="386"/>
                </a:cubicBezTo>
                <a:cubicBezTo>
                  <a:pt x="7" y="337"/>
                  <a:pt x="19" y="296"/>
                  <a:pt x="28" y="248"/>
                </a:cubicBezTo>
                <a:cubicBezTo>
                  <a:pt x="33" y="190"/>
                  <a:pt x="55" y="128"/>
                  <a:pt x="9" y="84"/>
                </a:cubicBezTo>
                <a:cubicBezTo>
                  <a:pt x="27" y="0"/>
                  <a:pt x="8" y="67"/>
                  <a:pt x="55" y="2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3919539" y="2232025"/>
            <a:ext cx="492125" cy="76200"/>
          </a:xfrm>
          <a:custGeom>
            <a:avLst/>
            <a:gdLst>
              <a:gd name="T0" fmla="*/ 0 w 310"/>
              <a:gd name="T1" fmla="*/ 2 h 48"/>
              <a:gd name="T2" fmla="*/ 155 w 310"/>
              <a:gd name="T3" fmla="*/ 48 h 48"/>
              <a:gd name="T4" fmla="*/ 237 w 310"/>
              <a:gd name="T5" fmla="*/ 39 h 48"/>
              <a:gd name="T6" fmla="*/ 256 w 310"/>
              <a:gd name="T7" fmla="*/ 20 h 48"/>
              <a:gd name="T8" fmla="*/ 310 w 310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" h="48">
                <a:moveTo>
                  <a:pt x="0" y="2"/>
                </a:moveTo>
                <a:cubicBezTo>
                  <a:pt x="121" y="12"/>
                  <a:pt x="87" y="0"/>
                  <a:pt x="155" y="48"/>
                </a:cubicBezTo>
                <a:cubicBezTo>
                  <a:pt x="182" y="45"/>
                  <a:pt x="211" y="46"/>
                  <a:pt x="237" y="39"/>
                </a:cubicBezTo>
                <a:cubicBezTo>
                  <a:pt x="246" y="37"/>
                  <a:pt x="248" y="24"/>
                  <a:pt x="256" y="20"/>
                </a:cubicBezTo>
                <a:cubicBezTo>
                  <a:pt x="273" y="11"/>
                  <a:pt x="293" y="10"/>
                  <a:pt x="310" y="2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1" name="Freeform 19"/>
          <p:cNvSpPr>
            <a:spLocks/>
          </p:cNvSpPr>
          <p:nvPr/>
        </p:nvSpPr>
        <p:spPr bwMode="auto">
          <a:xfrm>
            <a:off x="3629026" y="1219201"/>
            <a:ext cx="436563" cy="855663"/>
          </a:xfrm>
          <a:custGeom>
            <a:avLst/>
            <a:gdLst>
              <a:gd name="T0" fmla="*/ 183 w 275"/>
              <a:gd name="T1" fmla="*/ 539 h 539"/>
              <a:gd name="T2" fmla="*/ 210 w 275"/>
              <a:gd name="T3" fmla="*/ 485 h 539"/>
              <a:gd name="T4" fmla="*/ 274 w 275"/>
              <a:gd name="T5" fmla="*/ 256 h 539"/>
              <a:gd name="T6" fmla="*/ 265 w 275"/>
              <a:gd name="T7" fmla="*/ 192 h 539"/>
              <a:gd name="T8" fmla="*/ 237 w 275"/>
              <a:gd name="T9" fmla="*/ 183 h 539"/>
              <a:gd name="T10" fmla="*/ 183 w 275"/>
              <a:gd name="T11" fmla="*/ 146 h 539"/>
              <a:gd name="T12" fmla="*/ 155 w 275"/>
              <a:gd name="T13" fmla="*/ 128 h 539"/>
              <a:gd name="T14" fmla="*/ 100 w 275"/>
              <a:gd name="T15" fmla="*/ 110 h 539"/>
              <a:gd name="T16" fmla="*/ 45 w 275"/>
              <a:gd name="T17" fmla="*/ 46 h 539"/>
              <a:gd name="T18" fmla="*/ 0 w 275"/>
              <a:gd name="T1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539">
                <a:moveTo>
                  <a:pt x="183" y="539"/>
                </a:moveTo>
                <a:cubicBezTo>
                  <a:pt x="189" y="520"/>
                  <a:pt x="205" y="504"/>
                  <a:pt x="210" y="485"/>
                </a:cubicBezTo>
                <a:cubicBezTo>
                  <a:pt x="231" y="405"/>
                  <a:pt x="226" y="328"/>
                  <a:pt x="274" y="256"/>
                </a:cubicBezTo>
                <a:cubicBezTo>
                  <a:pt x="271" y="235"/>
                  <a:pt x="275" y="211"/>
                  <a:pt x="265" y="192"/>
                </a:cubicBezTo>
                <a:cubicBezTo>
                  <a:pt x="261" y="183"/>
                  <a:pt x="246" y="188"/>
                  <a:pt x="237" y="183"/>
                </a:cubicBezTo>
                <a:cubicBezTo>
                  <a:pt x="218" y="172"/>
                  <a:pt x="201" y="158"/>
                  <a:pt x="183" y="146"/>
                </a:cubicBezTo>
                <a:cubicBezTo>
                  <a:pt x="174" y="140"/>
                  <a:pt x="164" y="134"/>
                  <a:pt x="155" y="128"/>
                </a:cubicBezTo>
                <a:cubicBezTo>
                  <a:pt x="139" y="118"/>
                  <a:pt x="100" y="110"/>
                  <a:pt x="100" y="110"/>
                </a:cubicBezTo>
                <a:cubicBezTo>
                  <a:pt x="80" y="89"/>
                  <a:pt x="65" y="66"/>
                  <a:pt x="45" y="46"/>
                </a:cubicBezTo>
                <a:cubicBezTo>
                  <a:pt x="30" y="31"/>
                  <a:pt x="0" y="0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52" name="Freeform 20"/>
          <p:cNvSpPr>
            <a:spLocks/>
          </p:cNvSpPr>
          <p:nvPr/>
        </p:nvSpPr>
        <p:spPr bwMode="auto">
          <a:xfrm>
            <a:off x="4021139" y="1508125"/>
            <a:ext cx="312737" cy="146050"/>
          </a:xfrm>
          <a:custGeom>
            <a:avLst/>
            <a:gdLst>
              <a:gd name="T0" fmla="*/ 128 w 197"/>
              <a:gd name="T1" fmla="*/ 92 h 92"/>
              <a:gd name="T2" fmla="*/ 173 w 197"/>
              <a:gd name="T3" fmla="*/ 83 h 92"/>
              <a:gd name="T4" fmla="*/ 164 w 197"/>
              <a:gd name="T5" fmla="*/ 37 h 92"/>
              <a:gd name="T6" fmla="*/ 64 w 197"/>
              <a:gd name="T7" fmla="*/ 19 h 92"/>
              <a:gd name="T8" fmla="*/ 0 w 197"/>
              <a:gd name="T9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92">
                <a:moveTo>
                  <a:pt x="128" y="92"/>
                </a:moveTo>
                <a:cubicBezTo>
                  <a:pt x="143" y="89"/>
                  <a:pt x="160" y="91"/>
                  <a:pt x="173" y="83"/>
                </a:cubicBezTo>
                <a:cubicBezTo>
                  <a:pt x="197" y="67"/>
                  <a:pt x="177" y="45"/>
                  <a:pt x="164" y="37"/>
                </a:cubicBezTo>
                <a:cubicBezTo>
                  <a:pt x="143" y="24"/>
                  <a:pt x="71" y="20"/>
                  <a:pt x="64" y="19"/>
                </a:cubicBezTo>
                <a:cubicBezTo>
                  <a:pt x="6" y="0"/>
                  <a:pt x="28" y="1"/>
                  <a:pt x="0" y="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77" name="Picture 21" descr="Dia ca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7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 autoUpdateAnimBg="0"/>
      <p:bldP spid="14643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300px-Mississipi_River_-_New_Orle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528" y="1235075"/>
            <a:ext cx="8229600" cy="51816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250px-LockNDamatDubuque09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54788"/>
            <a:ext cx="8373616" cy="51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990800" y="7276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990800" y="533400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-xi-xi-pi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Vùng Ngũ Đại Hồ, nhìn từ không t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08720"/>
            <a:ext cx="8591872" cy="5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7649" y="260648"/>
            <a:ext cx="5052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11351"/>
            <a:ext cx="22082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844550"/>
            <a:ext cx="28686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96989"/>
            <a:ext cx="38084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965450"/>
            <a:ext cx="31369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979613"/>
            <a:ext cx="24018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1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35139"/>
            <a:ext cx="1960562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2628901"/>
            <a:ext cx="21240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2179638"/>
            <a:ext cx="1439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514600"/>
            <a:ext cx="22193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85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 descr="image0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228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 descr="image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4" y="3306764"/>
            <a:ext cx="2789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9" name="Picture 15" descr="image0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4149726"/>
            <a:ext cx="1793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0" name="Picture 16" descr="image0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886201"/>
            <a:ext cx="2271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1" name="Picture 17" descr="image0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1"/>
            <a:ext cx="3068638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2" name="Picture 18" descr="image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1" y="4637088"/>
            <a:ext cx="16922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3" name="Picture 19" descr="image0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5105400"/>
            <a:ext cx="36210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 descr="image0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334000"/>
            <a:ext cx="3206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200400" y="304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TỔNG KẾT</a:t>
            </a:r>
          </a:p>
        </p:txBody>
      </p:sp>
      <p:sp>
        <p:nvSpPr>
          <p:cNvPr id="15" name="Freeform 14"/>
          <p:cNvSpPr/>
          <p:nvPr/>
        </p:nvSpPr>
        <p:spPr>
          <a:xfrm rot="537619">
            <a:off x="3851276" y="4937125"/>
            <a:ext cx="3444875" cy="1587500"/>
          </a:xfrm>
          <a:custGeom>
            <a:avLst/>
            <a:gdLst>
              <a:gd name="connsiteX0" fmla="*/ 0 w 1238864"/>
              <a:gd name="connsiteY0" fmla="*/ 0 h 1681325"/>
              <a:gd name="connsiteX1" fmla="*/ 604684 w 1238864"/>
              <a:gd name="connsiteY1" fmla="*/ 1224116 h 1681325"/>
              <a:gd name="connsiteX2" fmla="*/ 929148 w 1238864"/>
              <a:gd name="connsiteY2" fmla="*/ 1607574 h 1681325"/>
              <a:gd name="connsiteX3" fmla="*/ 1238864 w 1238864"/>
              <a:gd name="connsiteY3" fmla="*/ 1681316 h 1681325"/>
              <a:gd name="connsiteX4" fmla="*/ 1238864 w 1238864"/>
              <a:gd name="connsiteY4" fmla="*/ 1681316 h 1681325"/>
              <a:gd name="connsiteX5" fmla="*/ 1150374 w 1238864"/>
              <a:gd name="connsiteY5" fmla="*/ 1681316 h 1681325"/>
              <a:gd name="connsiteX0" fmla="*/ 436650 w 1675514"/>
              <a:gd name="connsiteY0" fmla="*/ 0 h 1681316"/>
              <a:gd name="connsiteX1" fmla="*/ 20136 w 1675514"/>
              <a:gd name="connsiteY1" fmla="*/ 1412771 h 1681316"/>
              <a:gd name="connsiteX2" fmla="*/ 1365798 w 1675514"/>
              <a:gd name="connsiteY2" fmla="*/ 1607574 h 1681316"/>
              <a:gd name="connsiteX3" fmla="*/ 1675514 w 1675514"/>
              <a:gd name="connsiteY3" fmla="*/ 1681316 h 1681316"/>
              <a:gd name="connsiteX4" fmla="*/ 1675514 w 1675514"/>
              <a:gd name="connsiteY4" fmla="*/ 1681316 h 1681316"/>
              <a:gd name="connsiteX5" fmla="*/ 1587024 w 1675514"/>
              <a:gd name="connsiteY5" fmla="*/ 1681316 h 1681316"/>
              <a:gd name="connsiteX0" fmla="*/ 465174 w 1704038"/>
              <a:gd name="connsiteY0" fmla="*/ 0 h 1943921"/>
              <a:gd name="connsiteX1" fmla="*/ 48660 w 1704038"/>
              <a:gd name="connsiteY1" fmla="*/ 1412771 h 1943921"/>
              <a:gd name="connsiteX2" fmla="*/ 1394322 w 1704038"/>
              <a:gd name="connsiteY2" fmla="*/ 1607574 h 1943921"/>
              <a:gd name="connsiteX3" fmla="*/ 1704038 w 1704038"/>
              <a:gd name="connsiteY3" fmla="*/ 1681316 h 1943921"/>
              <a:gd name="connsiteX4" fmla="*/ 1704038 w 1704038"/>
              <a:gd name="connsiteY4" fmla="*/ 1681316 h 1943921"/>
              <a:gd name="connsiteX5" fmla="*/ 1615548 w 1704038"/>
              <a:gd name="connsiteY5" fmla="*/ 1681316 h 194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38" h="1943921">
                <a:moveTo>
                  <a:pt x="465174" y="0"/>
                </a:moveTo>
                <a:cubicBezTo>
                  <a:pt x="690087" y="478093"/>
                  <a:pt x="-215126" y="317663"/>
                  <a:pt x="48660" y="1412771"/>
                </a:cubicBezTo>
                <a:cubicBezTo>
                  <a:pt x="312446" y="2507879"/>
                  <a:pt x="1118426" y="1562817"/>
                  <a:pt x="1394322" y="1607574"/>
                </a:cubicBezTo>
                <a:cubicBezTo>
                  <a:pt x="1670218" y="1652331"/>
                  <a:pt x="1704038" y="1681316"/>
                  <a:pt x="1704038" y="1681316"/>
                </a:cubicBezTo>
                <a:lnTo>
                  <a:pt x="1704038" y="1681316"/>
                </a:lnTo>
                <a:lnTo>
                  <a:pt x="1615548" y="1681316"/>
                </a:ln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b"/>
          <a:lstStyle/>
          <a:p>
            <a:pPr lvl="1" algn="ctr"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Phân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hóa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chiều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965450"/>
            <a:ext cx="1115616" cy="1399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36: THIÊN NHIÊN BẮC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624"/>
            <a:ext cx="90364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0" y="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8153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08082"/>
              </p:ext>
            </p:extLst>
          </p:nvPr>
        </p:nvGraphicFramePr>
        <p:xfrm>
          <a:off x="47329" y="0"/>
          <a:ext cx="1015312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116855">
                  <a:extLst>
                    <a:ext uri="{9D8B030D-6E8A-4147-A177-3AD203B41FA5}">
                      <a16:colId xmlns:a16="http://schemas.microsoft.com/office/drawing/2014/main" xmlns="" val="1380688198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xmlns="" val="1068986179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xmlns="" val="3594055181"/>
                    </a:ext>
                  </a:extLst>
                </a:gridCol>
                <a:gridCol w="2681999">
                  <a:extLst>
                    <a:ext uri="{9D8B030D-6E8A-4147-A177-3AD203B41FA5}">
                      <a16:colId xmlns:a16="http://schemas.microsoft.com/office/drawing/2014/main" xmlns="" val="2403452576"/>
                    </a:ext>
                  </a:extLst>
                </a:gridCol>
              </a:tblGrid>
              <a:tr h="40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Coócđie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3429300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400593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579157"/>
                  </a:ext>
                </a:extLst>
              </a:tr>
              <a:tr h="241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7696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36509"/>
              </p:ext>
            </p:extLst>
          </p:nvPr>
        </p:nvGraphicFramePr>
        <p:xfrm>
          <a:off x="47329" y="2060848"/>
          <a:ext cx="10153126" cy="3584448"/>
        </p:xfrm>
        <a:graphic>
          <a:graphicData uri="http://schemas.openxmlformats.org/drawingml/2006/table">
            <a:tbl>
              <a:tblPr firstRow="1" firstCol="1" bandRow="1"/>
              <a:tblGrid>
                <a:gridCol w="2116856">
                  <a:extLst>
                    <a:ext uri="{9D8B030D-6E8A-4147-A177-3AD203B41FA5}">
                      <a16:colId xmlns:a16="http://schemas.microsoft.com/office/drawing/2014/main" xmlns="" val="3309915814"/>
                    </a:ext>
                  </a:extLst>
                </a:gridCol>
                <a:gridCol w="2537201">
                  <a:extLst>
                    <a:ext uri="{9D8B030D-6E8A-4147-A177-3AD203B41FA5}">
                      <a16:colId xmlns:a16="http://schemas.microsoft.com/office/drawing/2014/main" xmlns="" val="1935867742"/>
                    </a:ext>
                  </a:extLst>
                </a:gridCol>
                <a:gridCol w="2817071">
                  <a:extLst>
                    <a:ext uri="{9D8B030D-6E8A-4147-A177-3AD203B41FA5}">
                      <a16:colId xmlns:a16="http://schemas.microsoft.com/office/drawing/2014/main" xmlns="" val="590277227"/>
                    </a:ext>
                  </a:extLst>
                </a:gridCol>
                <a:gridCol w="2681998">
                  <a:extLst>
                    <a:ext uri="{9D8B030D-6E8A-4147-A177-3AD203B41FA5}">
                      <a16:colId xmlns:a16="http://schemas.microsoft.com/office/drawing/2014/main" xmlns="" val="385294456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 thống Coócđie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bằng  trung tâm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Miền núi già Apalát và sơn nguyên.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562893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 giữa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772619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cao từ 3000-4000m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400,500-1000,1500m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694940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 – Nam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ĐB-TN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928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0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402"/>
            <a:ext cx="976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3000-4000m, kéo dài 9000km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cao từ 200-500m, thấp dần từ Bắc xuống Nam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dãy núi A-pa-lat có hướng ĐB-TN, Bắc Apalat cao từ 400-500m, phần Nam Apalat cao từ 1000-1500m.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44625"/>
            <a:ext cx="8229600" cy="487363"/>
          </a:xfrm>
        </p:spPr>
        <p:txBody>
          <a:bodyPr>
            <a:normAutofit fontScale="90000"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5" y="620689"/>
            <a:ext cx="9239732" cy="74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516" y="116633"/>
            <a:ext cx="51255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764704"/>
            <a:ext cx="914399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83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</a:t>
            </a:r>
          </a:p>
          <a:p>
            <a:pPr algn="ctr">
              <a:lnSpc>
                <a:spcPct val="120000"/>
              </a:lnSpc>
            </a:pPr>
            <a:endParaRPr lang="vi-VN" sz="2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1: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Quan sát lược đồ khí hậu Bắc Mĩ trình bày sự phân hoá khí hậu của Bắc Mĩ theo chiều từ bắc xuống nam? Giải thích sự phân hóa đó?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Quan sát lược đồ khí hậu Bắc Mĩ, trình bày sự phân hoá khí hậu Bắc Mĩ theo chiều từ tây sang đông ? Giải thích tại sao có sự khác biệt về khí hậu giữa phía tây và đông kinh tuyến 100</a:t>
            </a:r>
            <a:r>
              <a:rPr lang="nl-NL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của Hoa Kì 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3:</a:t>
            </a:r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648"/>
            <a:ext cx="9180512" cy="629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Bắc Mĩ phân hóa đa dạng:</a:t>
            </a: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Nam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  <a:r>
              <a:rPr lang="en-US" sz="2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Coócđie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1193</Words>
  <Application>Microsoft Office PowerPoint</Application>
  <PresentationFormat>Custom</PresentationFormat>
  <Paragraphs>168</Paragraphs>
  <Slides>30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dãy núi Cooc –đi-e</vt:lpstr>
      <vt:lpstr>PowerPoint Presentation</vt:lpstr>
      <vt:lpstr>PowerPoint Presentation</vt:lpstr>
      <vt:lpstr>PowerPoint Presentation</vt:lpstr>
      <vt:lpstr>PowerPoint Presentation</vt:lpstr>
      <vt:lpstr>Giúp Khỉ lấy Táo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tập:</vt:lpstr>
      <vt:lpstr> ? Xác định vị trí sông Mit-xu-ri và Mi-xi-xi-pi?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318</cp:revision>
  <dcterms:created xsi:type="dcterms:W3CDTF">2018-01-05T15:34:05Z</dcterms:created>
  <dcterms:modified xsi:type="dcterms:W3CDTF">2024-05-29T23:25:31Z</dcterms:modified>
</cp:coreProperties>
</file>